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7"/>
  </p:notesMasterIdLst>
  <p:sldIdLst>
    <p:sldId id="5068" r:id="rId5"/>
    <p:sldId id="5078" r:id="rId6"/>
    <p:sldId id="5831" r:id="rId7"/>
    <p:sldId id="5079" r:id="rId8"/>
    <p:sldId id="5080" r:id="rId9"/>
    <p:sldId id="5081" r:id="rId10"/>
    <p:sldId id="5512" r:id="rId11"/>
    <p:sldId id="5513" r:id="rId12"/>
    <p:sldId id="5514" r:id="rId13"/>
    <p:sldId id="5515" r:id="rId14"/>
    <p:sldId id="5516" r:id="rId15"/>
    <p:sldId id="5517" r:id="rId16"/>
    <p:sldId id="5518" r:id="rId17"/>
    <p:sldId id="5519" r:id="rId18"/>
    <p:sldId id="5520" r:id="rId19"/>
    <p:sldId id="5521" r:id="rId20"/>
    <p:sldId id="5522" r:id="rId21"/>
    <p:sldId id="5523" r:id="rId22"/>
    <p:sldId id="5524" r:id="rId23"/>
    <p:sldId id="5525" r:id="rId24"/>
    <p:sldId id="5526" r:id="rId25"/>
    <p:sldId id="5527" r:id="rId26"/>
    <p:sldId id="5528" r:id="rId27"/>
    <p:sldId id="5529" r:id="rId28"/>
    <p:sldId id="5530" r:id="rId29"/>
    <p:sldId id="5531" r:id="rId30"/>
    <p:sldId id="5532" r:id="rId31"/>
    <p:sldId id="5069" r:id="rId32"/>
    <p:sldId id="5070" r:id="rId33"/>
    <p:sldId id="5071" r:id="rId34"/>
    <p:sldId id="5073" r:id="rId35"/>
    <p:sldId id="5074" r:id="rId3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7-01T09:18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19371 7012 36 0,'12'4'11'0,"3"2"1"16,-2 0-12-16,-5-2-30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86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7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7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7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17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59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6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36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0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7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81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5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8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25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88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8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8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3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0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8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4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63D99F52-E41E-4DCF-8810-37B1224705A4}"/>
              </a:ext>
            </a:extLst>
          </p:cNvPr>
          <p:cNvSpPr/>
          <p:nvPr userDrawn="1"/>
        </p:nvSpPr>
        <p:spPr>
          <a:xfrm>
            <a:off x="8477864" y="351639"/>
            <a:ext cx="1327813" cy="2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6760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  <p:sldLayoutId id="2147483846" r:id="rId18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6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36.tiff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Relationship Id="rId9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15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RBW Workflow Enhancement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</a:t>
            </a:r>
            <a:r>
              <a:rPr lang="en-IN" sz="1800" b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	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Select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MDG_BS_MAT_BRF_CONTEXT_LABOR)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B78D-EF51-369E-38AF-82F6400C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50" y="3048679"/>
            <a:ext cx="9140507" cy="22109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B255736-81A2-F87E-F641-B67173684052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580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</a:t>
            </a:r>
            <a:r>
              <a:rPr lang="en-IN" sz="1800" b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Implementation 	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Select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MDG_BS_MAT_BRF_CONTEXT_LABOR)</a:t>
            </a:r>
            <a:endParaRPr lang="en-IN" sz="1800" b="1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DCFD3-613E-D976-6132-A621F534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40" y="3276600"/>
            <a:ext cx="9159378" cy="201621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6BCADF8-D377-F208-AC11-E9DB036B10C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44122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Enhancement Implementation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MDG_BS_MAT_BRF_CONTEXT_LABOR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choose Copy Sample Class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49637-1A9C-E48F-2667-1F5E2EA4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200153"/>
            <a:ext cx="8579611" cy="2819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1C7C6D-F116-20BB-72DF-40906566B66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7061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Implementing Class and open the IF_USMD_SSW_RULE_CNTX_PREPARE method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F2B5E-56F4-0844-BE62-C5744D30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8" y="3276600"/>
            <a:ext cx="9218887" cy="27420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787C8BE-9364-193C-EFAA-D906294F7B4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869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for the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0479D-7EF8-8E77-39FD-63BC7D7C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0764"/>
            <a:ext cx="7315200" cy="36903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CA3883B-0ED1-0097-C211-9EA4F6E70A5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5421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Filter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BFA80-138A-AEA2-D311-590EF705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47999"/>
            <a:ext cx="7924800" cy="32049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0D3343C-C546-F058-CEB3-DC9F1CB3B4A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3783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 	</a:t>
            </a:r>
          </a:p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F6639-BF48-78B1-6650-1E7BEC26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1" y="3124546"/>
            <a:ext cx="9028704" cy="266665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61D0A5F-1CCC-6571-080E-114F56CF4D1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8368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the LABOR field.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 to BRF+ Application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CR-Type Related Application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1F7FD-F2AD-C573-7811-797B456A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2" y="2991855"/>
            <a:ext cx="8697528" cy="33547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FA12FB4-5BCF-3911-4BBB-C03B0FB41D0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6998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et Binding Type to Bind to… DDIC Element to LABOR &gt;&gt;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</a:t>
            </a:r>
            <a:endParaRPr lang="en-US" sz="1800" b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DAB8F-2F63-6801-CFEA-EE2AD14C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68618"/>
            <a:ext cx="4852686" cy="371708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6D4F8D-91EA-A35C-C07C-3725AC1B5ED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7443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Trigger Function and select Function to Call Ruleset &gt;&gt; 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 Existing Data Object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9C2C9-E184-1CB6-5448-75FC81B5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1" y="3142333"/>
            <a:ext cx="8686800" cy="27095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B947B59-9A08-914B-BEAA-85965841162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210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C117C-1CAE-CBE1-89CA-26572F04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143000"/>
            <a:ext cx="4724400" cy="5328097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C011718C-5471-2D87-8D36-C0CED53FD17F}"/>
              </a:ext>
            </a:extLst>
          </p:cNvPr>
          <p:cNvSpPr txBox="1">
            <a:spLocks/>
          </p:cNvSpPr>
          <p:nvPr/>
        </p:nvSpPr>
        <p:spPr>
          <a:xfrm>
            <a:off x="388021" y="79134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>
                <a:latin typeface="Arial"/>
                <a:cs typeface="Arial"/>
              </a:rPr>
              <a:t>Rule Based Workflow Template (WS60800086)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539192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8" y="2371550"/>
            <a:ext cx="929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hoose Name is equal to LABOR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E79F8-E9FF-EE16-78A6-9839D364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791981"/>
            <a:ext cx="5410200" cy="38798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66F464-B4F6-28FA-FC64-AB7E9D7415F8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6807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9" y="2371550"/>
            <a:ext cx="31388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ser agent table must be altered to contain Laboratory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Insert Column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Context Data Objects 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2373B-8184-7942-B3C2-43393FA0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133599"/>
            <a:ext cx="5257800" cy="45144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8D0FBE-15CC-1551-F57A-E15DB5D4A5FE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2308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290139" y="2371550"/>
            <a:ext cx="31388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ser agent table must be altered to contain Laboratory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Insert Column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 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Context Data Objects 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E534-5F91-F2E8-F219-34FE2E90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068961"/>
            <a:ext cx="4648200" cy="4552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5B7901-C98B-4D84-3EC2-15B9814C542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89428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880B8-69EB-7F85-1CA8-00EAE6F4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2868618"/>
            <a:ext cx="7924800" cy="3676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EBAADA-C87B-AC68-4BED-422F1E45B382}"/>
              </a:ext>
            </a:extLst>
          </p:cNvPr>
          <p:cNvSpPr txBox="1"/>
          <p:nvPr/>
        </p:nvSpPr>
        <p:spPr>
          <a:xfrm>
            <a:off x="304800" y="2280331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Modify the user decision table. Creating conditions for Labs 001, 002, E1, E2 and E3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054A67-D6A7-8127-41A1-77C063FA6982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6174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BAADA-C87B-AC68-4BED-422F1E45B382}"/>
              </a:ext>
            </a:extLst>
          </p:cNvPr>
          <p:cNvSpPr txBox="1"/>
          <p:nvPr/>
        </p:nvSpPr>
        <p:spPr>
          <a:xfrm>
            <a:off x="304800" y="2280331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User Agent Type to US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6E310-9016-85C2-25AA-DB9072F0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68618"/>
            <a:ext cx="6629400" cy="367264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80826E-7243-7C2B-A809-5D25F91995B7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39441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BAADA-C87B-AC68-4BED-422F1E45B382}"/>
              </a:ext>
            </a:extLst>
          </p:cNvPr>
          <p:cNvSpPr txBox="1"/>
          <p:nvPr/>
        </p:nvSpPr>
        <p:spPr>
          <a:xfrm>
            <a:off x="304800" y="2280331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dd the service name &gt;&gt;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CR-Type Related Service Name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choose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Set Service Name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1800" b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BDB00-9233-CAC2-014E-E09FD9C7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1" y="2868618"/>
            <a:ext cx="8908378" cy="36335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3CCCD5-F91D-00CC-B436-D05EEDFDA2EB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4141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BAADA-C87B-AC68-4BED-422F1E45B382}"/>
              </a:ext>
            </a:extLst>
          </p:cNvPr>
          <p:cNvSpPr txBox="1"/>
          <p:nvPr/>
        </p:nvSpPr>
        <p:spPr>
          <a:xfrm>
            <a:off x="304800" y="2280331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Testing &gt;&gt; CR Type &gt;&gt; Lab / Office &gt;&gt; Processor selection. </a:t>
            </a:r>
            <a:endParaRPr lang="en-US" sz="1800" b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6E4B4-4E9A-A7B9-800A-3BAA786D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12193"/>
            <a:ext cx="5105400" cy="37542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A9B973-FCC1-D42F-272B-D65FD8CB33DE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52961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BAADA-C87B-AC68-4BED-422F1E45B382}"/>
              </a:ext>
            </a:extLst>
          </p:cNvPr>
          <p:cNvSpPr txBox="1"/>
          <p:nvPr/>
        </p:nvSpPr>
        <p:spPr>
          <a:xfrm>
            <a:off x="304800" y="2280331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After submitting, the system will push this request to the designated processor in the workflow as the lab value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F8845-42D2-89A8-2D7B-834A192C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77974"/>
            <a:ext cx="9047579" cy="30468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3728938-5B29-FAA5-32B5-98E76DC61360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87893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Session15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791348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Rule Based Workflow Components </a:t>
            </a:r>
            <a:endParaRPr sz="19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14:cNvPr>
              <p14:cNvContentPartPr/>
              <p14:nvPr/>
            </p14:nvContentPartPr>
            <p14:xfrm>
              <a:off x="6973560" y="2524320"/>
              <a:ext cx="17640" cy="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99CBCA-0EB1-45AD-AB32-7F05372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320" y="338040"/>
                <a:ext cx="9352440" cy="6077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D15288F-6CD3-48F3-A2E9-BB2BB934A5F2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Workflow Process Modelling</a:t>
            </a:r>
            <a:endParaRPr lang="en-US" alt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D6FE27-64B2-7B31-10B6-C81701E63194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88BB8-84BB-A396-CEBF-D4E14B8CD7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76" t="19574" r="3918" b="10212"/>
          <a:stretch/>
        </p:blipFill>
        <p:spPr>
          <a:xfrm>
            <a:off x="268952" y="1691821"/>
            <a:ext cx="9370348" cy="40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AC986-50E6-9B81-6B83-31E297CB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76" t="19574" r="3918" b="12553"/>
          <a:stretch/>
        </p:blipFill>
        <p:spPr>
          <a:xfrm>
            <a:off x="130138" y="2307369"/>
            <a:ext cx="9645721" cy="4059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6F0D8-D8DE-BD5B-A95A-C9F859A41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54" t="33618" r="6154" b="19573"/>
          <a:stretch/>
        </p:blipFill>
        <p:spPr>
          <a:xfrm>
            <a:off x="7482939" y="737238"/>
            <a:ext cx="2394486" cy="2082162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34E882A4-4A36-EA5B-9F01-35A3172626B8}"/>
              </a:ext>
            </a:extLst>
          </p:cNvPr>
          <p:cNvSpPr txBox="1">
            <a:spLocks/>
          </p:cNvSpPr>
          <p:nvPr/>
        </p:nvSpPr>
        <p:spPr>
          <a:xfrm>
            <a:off x="-76200" y="81117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>
                <a:latin typeface="Arial"/>
                <a:cs typeface="Arial"/>
              </a:rPr>
              <a:t>Process Diagram for Change Request Process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377078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70DC394-A204-9104-3CFB-190410333851}"/>
              </a:ext>
            </a:extLst>
          </p:cNvPr>
          <p:cNvSpPr txBox="1">
            <a:spLocks/>
          </p:cNvSpPr>
          <p:nvPr/>
        </p:nvSpPr>
        <p:spPr>
          <a:xfrm>
            <a:off x="361705" y="800575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800" dirty="0">
                <a:solidFill>
                  <a:srgbClr val="000000"/>
                </a:solidFill>
              </a:rPr>
              <a:t>Scenario: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39BB6-90C5-B923-0FDD-205452AF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910527"/>
            <a:ext cx="9022902" cy="3108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9EBDD-AF8B-917B-A8C7-782563D77BD1}"/>
              </a:ext>
            </a:extLst>
          </p:cNvPr>
          <p:cNvSpPr txBox="1"/>
          <p:nvPr/>
        </p:nvSpPr>
        <p:spPr>
          <a:xfrm>
            <a:off x="377471" y="239190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Change Request Procedure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37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70DC394-A204-9104-3CFB-190410333851}"/>
              </a:ext>
            </a:extLst>
          </p:cNvPr>
          <p:cNvSpPr txBox="1">
            <a:spLocks/>
          </p:cNvSpPr>
          <p:nvPr/>
        </p:nvSpPr>
        <p:spPr>
          <a:xfrm>
            <a:off x="361705" y="800575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800" dirty="0">
                <a:solidFill>
                  <a:srgbClr val="000000"/>
                </a:solidFill>
              </a:rPr>
              <a:t>Scenario: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39BB6-90C5-B923-0FDD-205452AF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910527"/>
            <a:ext cx="9022902" cy="3108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9EBDD-AF8B-917B-A8C7-782563D77BD1}"/>
              </a:ext>
            </a:extLst>
          </p:cNvPr>
          <p:cNvSpPr txBox="1"/>
          <p:nvPr/>
        </p:nvSpPr>
        <p:spPr>
          <a:xfrm>
            <a:off x="377471" y="239190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a Change Request Procedure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90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ED818E-7E52-A3F1-4C2A-A0CB4E1C88A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377471" y="239190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Define Service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D8E5-B72B-8D05-F1B2-C71F2CE52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1" y="3054920"/>
            <a:ext cx="7840980" cy="30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377471" y="239190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Enhancement Implementation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6145C-F3D1-6E25-0E1F-E376BD51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24200"/>
            <a:ext cx="8070179" cy="32835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AE2E976-25DC-6EB4-A897-4D87193BE10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9158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21" y="839360"/>
            <a:ext cx="9129957" cy="1418498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Business add-ins: (RBW)</a:t>
            </a:r>
            <a:br>
              <a:rPr lang="en-US" sz="1950" dirty="0">
                <a:latin typeface="Arial"/>
                <a:cs typeface="Arial"/>
              </a:rPr>
            </a:b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USMD_SSW_RULE_CONTEXT_PREPARE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method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PREPARE_RULE_CONTEXT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IN" sz="1800" dirty="0">
                <a:solidFill>
                  <a:srgbClr val="000000"/>
                </a:solidFill>
              </a:rPr>
              <a:t>Scenario: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 of this rule context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to route that CR at a certain step to specific user/group/role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sz="195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156D0D-120F-4810-8266-52811D3E723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Using Rule Based Workflow (WS60800086)</a:t>
            </a:r>
            <a:endParaRPr lang="en-US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F6DC-29B9-3F65-5989-36BF13FF7006}"/>
              </a:ext>
            </a:extLst>
          </p:cNvPr>
          <p:cNvSpPr txBox="1"/>
          <p:nvPr/>
        </p:nvSpPr>
        <p:spPr>
          <a:xfrm>
            <a:off x="377471" y="2280331"/>
            <a:ext cx="9129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definition USMD_SSW_RULE_CONTEXT_PREPARE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A273F-1769-FE9C-75BD-0E0BB36D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68618"/>
            <a:ext cx="7021830" cy="358398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BE3582-A7EF-6226-5FB5-A1464A59747E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947144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1843</Words>
  <Application>Microsoft Office PowerPoint</Application>
  <PresentationFormat>A4 Paper (210x297 mm)</PresentationFormat>
  <Paragraphs>156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Cooper Black</vt:lpstr>
      <vt:lpstr>Courier New</vt:lpstr>
      <vt:lpstr>Georgia</vt:lpstr>
      <vt:lpstr>Wingdings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Rule Based Workflow Components </vt:lpstr>
      <vt:lpstr>PowerPoint Presentation</vt:lpstr>
      <vt:lpstr>PowerPoint Presentation</vt:lpstr>
      <vt:lpstr>PowerPoint Presentation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Business add-ins: (RBW) BAdI USMD_SSW_RULE_CONTEXT_PREPARE method PREPARE_RULE_CONTEXT   Scenario: The function of this rule context BAdI is to route that CR at a certain step to specific user/group/role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2023-05-16T14:51:00Z</dcterms:modified>
  <cp:category>Training</cp:category>
</cp:coreProperties>
</file>